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1"/>
  </p:sldMasterIdLst>
  <p:notesMasterIdLst>
    <p:notesMasterId r:id="rId17"/>
  </p:notesMasterIdLst>
  <p:sldIdLst>
    <p:sldId id="278" r:id="rId2"/>
    <p:sldId id="279" r:id="rId3"/>
    <p:sldId id="280" r:id="rId4"/>
    <p:sldId id="281" r:id="rId5"/>
    <p:sldId id="284" r:id="rId6"/>
    <p:sldId id="282" r:id="rId7"/>
    <p:sldId id="294" r:id="rId8"/>
    <p:sldId id="287" r:id="rId9"/>
    <p:sldId id="289" r:id="rId10"/>
    <p:sldId id="295" r:id="rId11"/>
    <p:sldId id="296" r:id="rId12"/>
    <p:sldId id="290" r:id="rId13"/>
    <p:sldId id="291" r:id="rId14"/>
    <p:sldId id="293" r:id="rId15"/>
    <p:sldId id="292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4E9"/>
    <a:srgbClr val="E6F0FE"/>
    <a:srgbClr val="DF8C8C"/>
    <a:srgbClr val="F5CDCE"/>
    <a:srgbClr val="FDFBF6"/>
    <a:srgbClr val="202C8F"/>
    <a:srgbClr val="D4D593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28380-992D-4211-A58A-D18767BD6DAF}" v="9" dt="2023-02-26T18:09:43.75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>
        <p:scale>
          <a:sx n="55" d="100"/>
          <a:sy n="55" d="100"/>
        </p:scale>
        <p:origin x="1096" y="28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14823-43ED-4B65-8547-68382DED065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3C144B8-3EC7-48F9-815C-D35990982107}">
      <dgm:prSet/>
      <dgm:spPr/>
      <dgm:t>
        <a:bodyPr/>
        <a:lstStyle/>
        <a:p>
          <a:r>
            <a:rPr lang="en-US" b="1" i="0" u="sng"/>
            <a:t>BUDGET HANDLING :</a:t>
          </a:r>
          <a:endParaRPr lang="en-IN"/>
        </a:p>
      </dgm:t>
    </dgm:pt>
    <dgm:pt modelId="{99DF5286-E1D0-4198-843E-CFFE61487F45}" type="parTrans" cxnId="{A8615579-B6E9-40F8-8712-69E729308598}">
      <dgm:prSet/>
      <dgm:spPr/>
      <dgm:t>
        <a:bodyPr/>
        <a:lstStyle/>
        <a:p>
          <a:endParaRPr lang="en-IN"/>
        </a:p>
      </dgm:t>
    </dgm:pt>
    <dgm:pt modelId="{315A7310-9D9E-4B69-87E3-7BE7CDD65970}" type="sibTrans" cxnId="{A8615579-B6E9-40F8-8712-69E729308598}">
      <dgm:prSet/>
      <dgm:spPr/>
      <dgm:t>
        <a:bodyPr/>
        <a:lstStyle/>
        <a:p>
          <a:endParaRPr lang="en-IN"/>
        </a:p>
      </dgm:t>
    </dgm:pt>
    <dgm:pt modelId="{6A7A2339-C1C8-44D7-81B3-F3572DD4E3AD}">
      <dgm:prSet/>
      <dgm:spPr/>
      <dgm:t>
        <a:bodyPr/>
        <a:lstStyle/>
        <a:p>
          <a:r>
            <a:rPr lang="en-US" b="0" i="0"/>
            <a:t>Users can set up their budgets for different categories of expenses such as  travels , food ,education , maintainence and others and keep a track on their  expenses.</a:t>
          </a:r>
          <a:endParaRPr lang="en-IN"/>
        </a:p>
      </dgm:t>
    </dgm:pt>
    <dgm:pt modelId="{6743F9D9-26D0-4725-B226-C24A23363DE0}" type="parTrans" cxnId="{4E208A04-75AE-4D1B-A507-705A77996A37}">
      <dgm:prSet/>
      <dgm:spPr/>
      <dgm:t>
        <a:bodyPr/>
        <a:lstStyle/>
        <a:p>
          <a:endParaRPr lang="en-IN"/>
        </a:p>
      </dgm:t>
    </dgm:pt>
    <dgm:pt modelId="{A84C92DD-1A8D-410A-A477-85D6743D6D66}" type="sibTrans" cxnId="{4E208A04-75AE-4D1B-A507-705A77996A37}">
      <dgm:prSet/>
      <dgm:spPr/>
      <dgm:t>
        <a:bodyPr/>
        <a:lstStyle/>
        <a:p>
          <a:endParaRPr lang="en-IN"/>
        </a:p>
      </dgm:t>
    </dgm:pt>
    <dgm:pt modelId="{5B03CCF0-9F2B-4493-BC5F-DF48E0D207B9}">
      <dgm:prSet/>
      <dgm:spPr/>
      <dgm:t>
        <a:bodyPr/>
        <a:lstStyle/>
        <a:p>
          <a:r>
            <a:rPr lang="en-US" b="1" i="0" u="sng"/>
            <a:t>CUSTOMIZED RECOMMENDATION :</a:t>
          </a:r>
          <a:endParaRPr lang="en-IN"/>
        </a:p>
      </dgm:t>
    </dgm:pt>
    <dgm:pt modelId="{60A39918-2AAF-4BD2-B193-CDC525DDA7B4}" type="parTrans" cxnId="{B223C258-1791-4025-A0E6-593F4945BFEE}">
      <dgm:prSet/>
      <dgm:spPr/>
      <dgm:t>
        <a:bodyPr/>
        <a:lstStyle/>
        <a:p>
          <a:endParaRPr lang="en-IN"/>
        </a:p>
      </dgm:t>
    </dgm:pt>
    <dgm:pt modelId="{90287F5F-ACCA-4193-B622-4E8363B4B454}" type="sibTrans" cxnId="{B223C258-1791-4025-A0E6-593F4945BFEE}">
      <dgm:prSet/>
      <dgm:spPr/>
      <dgm:t>
        <a:bodyPr/>
        <a:lstStyle/>
        <a:p>
          <a:endParaRPr lang="en-IN"/>
        </a:p>
      </dgm:t>
    </dgm:pt>
    <dgm:pt modelId="{E0D2F779-D0B3-453F-945E-3D5FD351E92D}">
      <dgm:prSet/>
      <dgm:spPr/>
      <dgm:t>
        <a:bodyPr/>
        <a:lstStyle/>
        <a:p>
          <a:r>
            <a:rPr lang="en-US" b="0" i="0"/>
            <a:t>Users experience an exclusive feature of receiving alerts whenever they exceed their set limits and gets suggestions on how can they cut down their experiences.</a:t>
          </a:r>
          <a:endParaRPr lang="en-IN"/>
        </a:p>
      </dgm:t>
    </dgm:pt>
    <dgm:pt modelId="{18571CEC-FD4A-41F2-A713-F22D45DF3B69}" type="parTrans" cxnId="{30E98B58-F7CC-4BFD-BA7F-BF4230195140}">
      <dgm:prSet/>
      <dgm:spPr/>
      <dgm:t>
        <a:bodyPr/>
        <a:lstStyle/>
        <a:p>
          <a:endParaRPr lang="en-IN"/>
        </a:p>
      </dgm:t>
    </dgm:pt>
    <dgm:pt modelId="{7B369DC4-1991-429D-9900-739AA3531FE6}" type="sibTrans" cxnId="{30E98B58-F7CC-4BFD-BA7F-BF4230195140}">
      <dgm:prSet/>
      <dgm:spPr/>
      <dgm:t>
        <a:bodyPr/>
        <a:lstStyle/>
        <a:p>
          <a:endParaRPr lang="en-IN"/>
        </a:p>
      </dgm:t>
    </dgm:pt>
    <dgm:pt modelId="{10F9B142-77D4-4181-B141-C510096DFEAA}">
      <dgm:prSet/>
      <dgm:spPr/>
      <dgm:t>
        <a:bodyPr/>
        <a:lstStyle/>
        <a:p>
          <a:r>
            <a:rPr lang="en-US" b="1" i="0" u="sng"/>
            <a:t>GOAL SETTING :</a:t>
          </a:r>
          <a:endParaRPr lang="en-IN"/>
        </a:p>
      </dgm:t>
    </dgm:pt>
    <dgm:pt modelId="{B8C9D189-2C35-45E4-95E4-AB4DE8CB2B26}" type="parTrans" cxnId="{0A281B2D-C79A-48A1-B40E-54B5350DC023}">
      <dgm:prSet/>
      <dgm:spPr/>
      <dgm:t>
        <a:bodyPr/>
        <a:lstStyle/>
        <a:p>
          <a:endParaRPr lang="en-IN"/>
        </a:p>
      </dgm:t>
    </dgm:pt>
    <dgm:pt modelId="{6E0021F3-92D0-4669-A276-AC57FF509829}" type="sibTrans" cxnId="{0A281B2D-C79A-48A1-B40E-54B5350DC023}">
      <dgm:prSet/>
      <dgm:spPr/>
      <dgm:t>
        <a:bodyPr/>
        <a:lstStyle/>
        <a:p>
          <a:endParaRPr lang="en-IN"/>
        </a:p>
      </dgm:t>
    </dgm:pt>
    <dgm:pt modelId="{49FCA8FC-EF11-423C-89BF-69F783E8283A}">
      <dgm:prSet/>
      <dgm:spPr/>
      <dgm:t>
        <a:bodyPr/>
        <a:lstStyle/>
        <a:p>
          <a:r>
            <a:rPr lang="en-US" b="0" i="0"/>
            <a:t>Users can set their goals according to their needs like how much should they spend monthly and annually.</a:t>
          </a:r>
          <a:endParaRPr lang="en-IN"/>
        </a:p>
      </dgm:t>
    </dgm:pt>
    <dgm:pt modelId="{46B09F2F-D522-4865-A081-7D4BA058EC8D}" type="parTrans" cxnId="{D20CB717-A01E-4D3A-966C-45EE26C88C68}">
      <dgm:prSet/>
      <dgm:spPr/>
      <dgm:t>
        <a:bodyPr/>
        <a:lstStyle/>
        <a:p>
          <a:endParaRPr lang="en-IN"/>
        </a:p>
      </dgm:t>
    </dgm:pt>
    <dgm:pt modelId="{AD8FC601-7F02-45EC-973A-681663115F2F}" type="sibTrans" cxnId="{D20CB717-A01E-4D3A-966C-45EE26C88C68}">
      <dgm:prSet/>
      <dgm:spPr/>
      <dgm:t>
        <a:bodyPr/>
        <a:lstStyle/>
        <a:p>
          <a:endParaRPr lang="en-IN"/>
        </a:p>
      </dgm:t>
    </dgm:pt>
    <dgm:pt modelId="{EB96D5C5-2323-456F-B296-737B8250BFC1}" type="pres">
      <dgm:prSet presAssocID="{3E314823-43ED-4B65-8547-68382DED065E}" presName="Name0" presStyleCnt="0">
        <dgm:presLayoutVars>
          <dgm:dir/>
          <dgm:animLvl val="lvl"/>
          <dgm:resizeHandles val="exact"/>
        </dgm:presLayoutVars>
      </dgm:prSet>
      <dgm:spPr/>
    </dgm:pt>
    <dgm:pt modelId="{7F78AA83-CC06-4DA5-A8FA-E40CAF69AF40}" type="pres">
      <dgm:prSet presAssocID="{33C144B8-3EC7-48F9-815C-D35990982107}" presName="linNode" presStyleCnt="0"/>
      <dgm:spPr/>
    </dgm:pt>
    <dgm:pt modelId="{C5D27C46-47C9-43B1-A255-4D2C19B2AC18}" type="pres">
      <dgm:prSet presAssocID="{33C144B8-3EC7-48F9-815C-D3599098210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666725C-5F9A-4FED-983A-1FC2797E2497}" type="pres">
      <dgm:prSet presAssocID="{33C144B8-3EC7-48F9-815C-D35990982107}" presName="descendantText" presStyleLbl="alignAccFollowNode1" presStyleIdx="0" presStyleCnt="3">
        <dgm:presLayoutVars>
          <dgm:bulletEnabled val="1"/>
        </dgm:presLayoutVars>
      </dgm:prSet>
      <dgm:spPr/>
    </dgm:pt>
    <dgm:pt modelId="{DE91B807-3252-45FE-BAD1-C98B16B4CB47}" type="pres">
      <dgm:prSet presAssocID="{315A7310-9D9E-4B69-87E3-7BE7CDD65970}" presName="sp" presStyleCnt="0"/>
      <dgm:spPr/>
    </dgm:pt>
    <dgm:pt modelId="{8CD1337B-ECEC-430B-A50A-3DB5B6FCB25A}" type="pres">
      <dgm:prSet presAssocID="{5B03CCF0-9F2B-4493-BC5F-DF48E0D207B9}" presName="linNode" presStyleCnt="0"/>
      <dgm:spPr/>
    </dgm:pt>
    <dgm:pt modelId="{CE1666DB-E009-4524-98F4-1A7A64D77FE2}" type="pres">
      <dgm:prSet presAssocID="{5B03CCF0-9F2B-4493-BC5F-DF48E0D207B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C2DB606-9DF3-4051-9444-707F9C06BBEB}" type="pres">
      <dgm:prSet presAssocID="{5B03CCF0-9F2B-4493-BC5F-DF48E0D207B9}" presName="descendantText" presStyleLbl="alignAccFollowNode1" presStyleIdx="1" presStyleCnt="3">
        <dgm:presLayoutVars>
          <dgm:bulletEnabled val="1"/>
        </dgm:presLayoutVars>
      </dgm:prSet>
      <dgm:spPr/>
    </dgm:pt>
    <dgm:pt modelId="{1D7EB84A-068A-46E3-BC05-C0F2132C9056}" type="pres">
      <dgm:prSet presAssocID="{90287F5F-ACCA-4193-B622-4E8363B4B454}" presName="sp" presStyleCnt="0"/>
      <dgm:spPr/>
    </dgm:pt>
    <dgm:pt modelId="{1D33A1BC-EBD0-4C5E-A5E6-6FD9C934C185}" type="pres">
      <dgm:prSet presAssocID="{10F9B142-77D4-4181-B141-C510096DFEAA}" presName="linNode" presStyleCnt="0"/>
      <dgm:spPr/>
    </dgm:pt>
    <dgm:pt modelId="{26E2A687-F7E1-434A-BAAA-B4A55885D1DF}" type="pres">
      <dgm:prSet presAssocID="{10F9B142-77D4-4181-B141-C510096DFEA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D64F826-94FF-4C0C-936B-98A1591E4B40}" type="pres">
      <dgm:prSet presAssocID="{10F9B142-77D4-4181-B141-C510096DFEA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E208A04-75AE-4D1B-A507-705A77996A37}" srcId="{33C144B8-3EC7-48F9-815C-D35990982107}" destId="{6A7A2339-C1C8-44D7-81B3-F3572DD4E3AD}" srcOrd="0" destOrd="0" parTransId="{6743F9D9-26D0-4725-B226-C24A23363DE0}" sibTransId="{A84C92DD-1A8D-410A-A477-85D6743D6D66}"/>
    <dgm:cxn modelId="{0D03ED0F-ADE4-448D-93BC-D0E8985FA666}" type="presOf" srcId="{33C144B8-3EC7-48F9-815C-D35990982107}" destId="{C5D27C46-47C9-43B1-A255-4D2C19B2AC18}" srcOrd="0" destOrd="0" presId="urn:microsoft.com/office/officeart/2005/8/layout/vList5"/>
    <dgm:cxn modelId="{D20CB717-A01E-4D3A-966C-45EE26C88C68}" srcId="{10F9B142-77D4-4181-B141-C510096DFEAA}" destId="{49FCA8FC-EF11-423C-89BF-69F783E8283A}" srcOrd="0" destOrd="0" parTransId="{46B09F2F-D522-4865-A081-7D4BA058EC8D}" sibTransId="{AD8FC601-7F02-45EC-973A-681663115F2F}"/>
    <dgm:cxn modelId="{0A281B2D-C79A-48A1-B40E-54B5350DC023}" srcId="{3E314823-43ED-4B65-8547-68382DED065E}" destId="{10F9B142-77D4-4181-B141-C510096DFEAA}" srcOrd="2" destOrd="0" parTransId="{B8C9D189-2C35-45E4-95E4-AB4DE8CB2B26}" sibTransId="{6E0021F3-92D0-4669-A276-AC57FF509829}"/>
    <dgm:cxn modelId="{5AE9712F-6BCB-4AA8-A978-B0610A76B747}" type="presOf" srcId="{E0D2F779-D0B3-453F-945E-3D5FD351E92D}" destId="{2C2DB606-9DF3-4051-9444-707F9C06BBEB}" srcOrd="0" destOrd="0" presId="urn:microsoft.com/office/officeart/2005/8/layout/vList5"/>
    <dgm:cxn modelId="{9D433568-9B9E-4B4D-9D4B-CCC139D218A9}" type="presOf" srcId="{3E314823-43ED-4B65-8547-68382DED065E}" destId="{EB96D5C5-2323-456F-B296-737B8250BFC1}" srcOrd="0" destOrd="0" presId="urn:microsoft.com/office/officeart/2005/8/layout/vList5"/>
    <dgm:cxn modelId="{DEC3E84B-FFF1-4D8F-AECF-0DF5A6CC12A2}" type="presOf" srcId="{49FCA8FC-EF11-423C-89BF-69F783E8283A}" destId="{9D64F826-94FF-4C0C-936B-98A1591E4B40}" srcOrd="0" destOrd="0" presId="urn:microsoft.com/office/officeart/2005/8/layout/vList5"/>
    <dgm:cxn modelId="{CE1B6A6C-4926-4793-8C92-3283667FBF37}" type="presOf" srcId="{6A7A2339-C1C8-44D7-81B3-F3572DD4E3AD}" destId="{6666725C-5F9A-4FED-983A-1FC2797E2497}" srcOrd="0" destOrd="0" presId="urn:microsoft.com/office/officeart/2005/8/layout/vList5"/>
    <dgm:cxn modelId="{30E98B58-F7CC-4BFD-BA7F-BF4230195140}" srcId="{5B03CCF0-9F2B-4493-BC5F-DF48E0D207B9}" destId="{E0D2F779-D0B3-453F-945E-3D5FD351E92D}" srcOrd="0" destOrd="0" parTransId="{18571CEC-FD4A-41F2-A713-F22D45DF3B69}" sibTransId="{7B369DC4-1991-429D-9900-739AA3531FE6}"/>
    <dgm:cxn modelId="{B223C258-1791-4025-A0E6-593F4945BFEE}" srcId="{3E314823-43ED-4B65-8547-68382DED065E}" destId="{5B03CCF0-9F2B-4493-BC5F-DF48E0D207B9}" srcOrd="1" destOrd="0" parTransId="{60A39918-2AAF-4BD2-B193-CDC525DDA7B4}" sibTransId="{90287F5F-ACCA-4193-B622-4E8363B4B454}"/>
    <dgm:cxn modelId="{A8615579-B6E9-40F8-8712-69E729308598}" srcId="{3E314823-43ED-4B65-8547-68382DED065E}" destId="{33C144B8-3EC7-48F9-815C-D35990982107}" srcOrd="0" destOrd="0" parTransId="{99DF5286-E1D0-4198-843E-CFFE61487F45}" sibTransId="{315A7310-9D9E-4B69-87E3-7BE7CDD65970}"/>
    <dgm:cxn modelId="{76F09AA3-5653-494E-AF30-FD5644C21EE7}" type="presOf" srcId="{5B03CCF0-9F2B-4493-BC5F-DF48E0D207B9}" destId="{CE1666DB-E009-4524-98F4-1A7A64D77FE2}" srcOrd="0" destOrd="0" presId="urn:microsoft.com/office/officeart/2005/8/layout/vList5"/>
    <dgm:cxn modelId="{38ED3CE0-C7AC-446B-80D7-C7E8E2EEF8FC}" type="presOf" srcId="{10F9B142-77D4-4181-B141-C510096DFEAA}" destId="{26E2A687-F7E1-434A-BAAA-B4A55885D1DF}" srcOrd="0" destOrd="0" presId="urn:microsoft.com/office/officeart/2005/8/layout/vList5"/>
    <dgm:cxn modelId="{F580F145-0680-47FD-B359-6D0062E1E868}" type="presParOf" srcId="{EB96D5C5-2323-456F-B296-737B8250BFC1}" destId="{7F78AA83-CC06-4DA5-A8FA-E40CAF69AF40}" srcOrd="0" destOrd="0" presId="urn:microsoft.com/office/officeart/2005/8/layout/vList5"/>
    <dgm:cxn modelId="{209189B4-DD45-4F72-9091-85ED100BA633}" type="presParOf" srcId="{7F78AA83-CC06-4DA5-A8FA-E40CAF69AF40}" destId="{C5D27C46-47C9-43B1-A255-4D2C19B2AC18}" srcOrd="0" destOrd="0" presId="urn:microsoft.com/office/officeart/2005/8/layout/vList5"/>
    <dgm:cxn modelId="{3C0D5B8C-A4D4-4F2F-95FC-BADE447841E6}" type="presParOf" srcId="{7F78AA83-CC06-4DA5-A8FA-E40CAF69AF40}" destId="{6666725C-5F9A-4FED-983A-1FC2797E2497}" srcOrd="1" destOrd="0" presId="urn:microsoft.com/office/officeart/2005/8/layout/vList5"/>
    <dgm:cxn modelId="{0D98E598-0AC7-4F3B-977D-CE8A3DDA287A}" type="presParOf" srcId="{EB96D5C5-2323-456F-B296-737B8250BFC1}" destId="{DE91B807-3252-45FE-BAD1-C98B16B4CB47}" srcOrd="1" destOrd="0" presId="urn:microsoft.com/office/officeart/2005/8/layout/vList5"/>
    <dgm:cxn modelId="{AF7DDBD6-9D98-4C9F-AF62-C0B9F4074B9C}" type="presParOf" srcId="{EB96D5C5-2323-456F-B296-737B8250BFC1}" destId="{8CD1337B-ECEC-430B-A50A-3DB5B6FCB25A}" srcOrd="2" destOrd="0" presId="urn:microsoft.com/office/officeart/2005/8/layout/vList5"/>
    <dgm:cxn modelId="{F67FA466-5370-494F-9231-E07FC1FEEB82}" type="presParOf" srcId="{8CD1337B-ECEC-430B-A50A-3DB5B6FCB25A}" destId="{CE1666DB-E009-4524-98F4-1A7A64D77FE2}" srcOrd="0" destOrd="0" presId="urn:microsoft.com/office/officeart/2005/8/layout/vList5"/>
    <dgm:cxn modelId="{64E418AE-EA4E-4D9D-9D57-CA269195473B}" type="presParOf" srcId="{8CD1337B-ECEC-430B-A50A-3DB5B6FCB25A}" destId="{2C2DB606-9DF3-4051-9444-707F9C06BBEB}" srcOrd="1" destOrd="0" presId="urn:microsoft.com/office/officeart/2005/8/layout/vList5"/>
    <dgm:cxn modelId="{08D415AC-DEB1-4422-B26C-8ACD4E3E76BB}" type="presParOf" srcId="{EB96D5C5-2323-456F-B296-737B8250BFC1}" destId="{1D7EB84A-068A-46E3-BC05-C0F2132C9056}" srcOrd="3" destOrd="0" presId="urn:microsoft.com/office/officeart/2005/8/layout/vList5"/>
    <dgm:cxn modelId="{A6897E24-39F1-412E-A154-98635DF7C06D}" type="presParOf" srcId="{EB96D5C5-2323-456F-B296-737B8250BFC1}" destId="{1D33A1BC-EBD0-4C5E-A5E6-6FD9C934C185}" srcOrd="4" destOrd="0" presId="urn:microsoft.com/office/officeart/2005/8/layout/vList5"/>
    <dgm:cxn modelId="{83F22C42-8E3B-4901-B7FE-117DDA21796A}" type="presParOf" srcId="{1D33A1BC-EBD0-4C5E-A5E6-6FD9C934C185}" destId="{26E2A687-F7E1-434A-BAAA-B4A55885D1DF}" srcOrd="0" destOrd="0" presId="urn:microsoft.com/office/officeart/2005/8/layout/vList5"/>
    <dgm:cxn modelId="{FBCB04EA-4F01-438B-B86C-2E9CEA47B215}" type="presParOf" srcId="{1D33A1BC-EBD0-4C5E-A5E6-6FD9C934C185}" destId="{9D64F826-94FF-4C0C-936B-98A1591E4B4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6725C-5F9A-4FED-983A-1FC2797E2497}">
      <dsp:nvSpPr>
        <dsp:cNvPr id="0" name=""/>
        <dsp:cNvSpPr/>
      </dsp:nvSpPr>
      <dsp:spPr>
        <a:xfrm rot="5400000">
          <a:off x="5196157" y="-2040684"/>
          <a:ext cx="1033112" cy="5376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Users can set up their budgets for different categories of expenses such as  travels , food ,education , maintainence and others and keep a track on their  expenses.</a:t>
          </a:r>
          <a:endParaRPr lang="en-IN" sz="1500" kern="1200"/>
        </a:p>
      </dsp:txBody>
      <dsp:txXfrm rot="-5400000">
        <a:off x="3024377" y="181528"/>
        <a:ext cx="5326240" cy="932248"/>
      </dsp:txXfrm>
    </dsp:sp>
    <dsp:sp modelId="{C5D27C46-47C9-43B1-A255-4D2C19B2AC18}">
      <dsp:nvSpPr>
        <dsp:cNvPr id="0" name=""/>
        <dsp:cNvSpPr/>
      </dsp:nvSpPr>
      <dsp:spPr>
        <a:xfrm>
          <a:off x="0" y="1956"/>
          <a:ext cx="3024378" cy="12913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u="sng" kern="1200"/>
            <a:t>BUDGET HANDLING :</a:t>
          </a:r>
          <a:endParaRPr lang="en-IN" sz="2100" kern="1200"/>
        </a:p>
      </dsp:txBody>
      <dsp:txXfrm>
        <a:off x="63040" y="64996"/>
        <a:ext cx="2898298" cy="1165310"/>
      </dsp:txXfrm>
    </dsp:sp>
    <dsp:sp modelId="{2C2DB606-9DF3-4051-9444-707F9C06BBEB}">
      <dsp:nvSpPr>
        <dsp:cNvPr id="0" name=""/>
        <dsp:cNvSpPr/>
      </dsp:nvSpPr>
      <dsp:spPr>
        <a:xfrm rot="5400000">
          <a:off x="5196157" y="-684724"/>
          <a:ext cx="1033112" cy="5376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Users experience an exclusive feature of receiving alerts whenever they exceed their set limits and gets suggestions on how can they cut down their experiences.</a:t>
          </a:r>
          <a:endParaRPr lang="en-IN" sz="1500" kern="1200"/>
        </a:p>
      </dsp:txBody>
      <dsp:txXfrm rot="-5400000">
        <a:off x="3024377" y="1537488"/>
        <a:ext cx="5326240" cy="932248"/>
      </dsp:txXfrm>
    </dsp:sp>
    <dsp:sp modelId="{CE1666DB-E009-4524-98F4-1A7A64D77FE2}">
      <dsp:nvSpPr>
        <dsp:cNvPr id="0" name=""/>
        <dsp:cNvSpPr/>
      </dsp:nvSpPr>
      <dsp:spPr>
        <a:xfrm>
          <a:off x="0" y="1357916"/>
          <a:ext cx="3024378" cy="12913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u="sng" kern="1200"/>
            <a:t>CUSTOMIZED RECOMMENDATION :</a:t>
          </a:r>
          <a:endParaRPr lang="en-IN" sz="2100" kern="1200"/>
        </a:p>
      </dsp:txBody>
      <dsp:txXfrm>
        <a:off x="63040" y="1420956"/>
        <a:ext cx="2898298" cy="1165310"/>
      </dsp:txXfrm>
    </dsp:sp>
    <dsp:sp modelId="{9D64F826-94FF-4C0C-936B-98A1591E4B40}">
      <dsp:nvSpPr>
        <dsp:cNvPr id="0" name=""/>
        <dsp:cNvSpPr/>
      </dsp:nvSpPr>
      <dsp:spPr>
        <a:xfrm rot="5400000">
          <a:off x="5196157" y="671235"/>
          <a:ext cx="1033112" cy="5376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Users can set their goals according to their needs like how much should they spend monthly and annually.</a:t>
          </a:r>
          <a:endParaRPr lang="en-IN" sz="1500" kern="1200"/>
        </a:p>
      </dsp:txBody>
      <dsp:txXfrm rot="-5400000">
        <a:off x="3024377" y="2893447"/>
        <a:ext cx="5326240" cy="932248"/>
      </dsp:txXfrm>
    </dsp:sp>
    <dsp:sp modelId="{26E2A687-F7E1-434A-BAAA-B4A55885D1DF}">
      <dsp:nvSpPr>
        <dsp:cNvPr id="0" name=""/>
        <dsp:cNvSpPr/>
      </dsp:nvSpPr>
      <dsp:spPr>
        <a:xfrm>
          <a:off x="0" y="2713876"/>
          <a:ext cx="3024378" cy="12913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u="sng" kern="1200"/>
            <a:t>GOAL SETTING :</a:t>
          </a:r>
          <a:endParaRPr lang="en-IN" sz="2100" kern="1200"/>
        </a:p>
      </dsp:txBody>
      <dsp:txXfrm>
        <a:off x="63040" y="2776916"/>
        <a:ext cx="2898298" cy="116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C738E6-E1F7-1B4B-1912-BEDD3A771344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CBB953-337B-B0A9-1AD2-E49E17C992E6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4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204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3455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882526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9501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4240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5781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8373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3471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257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39001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9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4850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21818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135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9664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093C9F1-20C1-D0A7-8E13-358995F56EA6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123D9F-EC58-6109-3C1D-5EFE8AE2A6FB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FB0FB0A-74CC-4FB4-80F8-20475DAA17A1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E249DB-58ED-B7CC-714A-5E9805A3D387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F59B13-9B78-4606-79FA-0A16632A4933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3F8973-ED39-5C09-FBDD-D8220D664D57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3781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Image 0" descr="preencoded.png">
            <a:extLst>
              <a:ext uri="{FF2B5EF4-FFF2-40B4-BE49-F238E27FC236}">
                <a16:creationId xmlns:a16="http://schemas.microsoft.com/office/drawing/2014/main" id="{D03BBF78-6449-51C5-418C-5C2212EE1DF7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A7850A86-A8B0-0786-AA71-5EDCA7E631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2" name="Image 5" descr="preencoded.png">
            <a:extLst>
              <a:ext uri="{FF2B5EF4-FFF2-40B4-BE49-F238E27FC236}">
                <a16:creationId xmlns:a16="http://schemas.microsoft.com/office/drawing/2014/main" id="{2649951E-76D8-9E88-3069-94DAE4841A5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6" descr="preencoded.png">
            <a:extLst>
              <a:ext uri="{FF2B5EF4-FFF2-40B4-BE49-F238E27FC236}">
                <a16:creationId xmlns:a16="http://schemas.microsoft.com/office/drawing/2014/main" id="{93483737-A0ED-00E4-3B73-E1DF1297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7110D2B-87B4-4B7D-7CDB-0CE04B618B40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76FB69-6103-A72D-BCB0-53327A8FD87E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5EF84DB-50A5-79AE-9B06-E1373336757F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72FAEAF-106A-6F4E-05B8-B148FDFD4FF8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33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F396373-335F-B31C-FF1A-7A1EB6CF2CFF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1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77D8C5-3BBB-D47D-358C-C3318342BA30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0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08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1" r:id="rId23"/>
    <p:sldLayoutId id="2147483702" r:id="rId24"/>
    <p:sldLayoutId id="2147483664" r:id="rId25"/>
    <p:sldLayoutId id="2147483655" r:id="rId26"/>
    <p:sldLayoutId id="2147483654" r:id="rId27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35C255D-5505-A87A-41CB-7945046EE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747810"/>
              </p:ext>
            </p:extLst>
          </p:nvPr>
        </p:nvGraphicFramePr>
        <p:xfrm>
          <a:off x="7009724" y="3637545"/>
          <a:ext cx="4757576" cy="1747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76652549"/>
                    </a:ext>
                  </a:extLst>
                </a:gridCol>
                <a:gridCol w="2471576">
                  <a:extLst>
                    <a:ext uri="{9D8B030D-6E8A-4147-A177-3AD203B41FA5}">
                      <a16:colId xmlns:a16="http://schemas.microsoft.com/office/drawing/2014/main" val="1183227886"/>
                    </a:ext>
                  </a:extLst>
                </a:gridCol>
              </a:tblGrid>
              <a:tr h="510635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REGISYTRATION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069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ARCHIT JAIN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RA2211003030138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169293"/>
                  </a:ext>
                </a:extLst>
              </a:tr>
              <a:tr h="435634">
                <a:tc>
                  <a:txBody>
                    <a:bodyPr/>
                    <a:lstStyle/>
                    <a:p>
                      <a:r>
                        <a:rPr lang="en-IN" dirty="0"/>
                        <a:t>AYUSH GUPTA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RA2211003030205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043438"/>
                  </a:ext>
                </a:extLst>
              </a:tr>
              <a:tr h="435634">
                <a:tc>
                  <a:txBody>
                    <a:bodyPr/>
                    <a:lstStyle/>
                    <a:p>
                      <a:r>
                        <a:rPr lang="en-IN" dirty="0"/>
                        <a:t>MEGHA GUPTA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RA2211003030302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739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950" y="1247775"/>
            <a:ext cx="9448800" cy="2044398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MONEY-TRACK+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7106" y="3165894"/>
            <a:ext cx="9448800" cy="1152107"/>
          </a:xfrm>
        </p:spPr>
        <p:txBody>
          <a:bodyPr>
            <a:normAutofit/>
          </a:bodyPr>
          <a:lstStyle/>
          <a:p>
            <a:r>
              <a:rPr lang="en-US" dirty="0"/>
              <a:t>						</a:t>
            </a:r>
            <a:r>
              <a:rPr lang="en-US" b="1" u="sng" dirty="0">
                <a:latin typeface="Arial Rounded MT Bold" panose="020F0704030504030204" pitchFamily="34" charset="0"/>
              </a:rPr>
              <a:t>BY:-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198D-4AE1-F7A7-E797-7320630E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37F7B-52F5-F719-C398-83C64EE4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C451B-1DE0-2FE1-117B-67BF297F63EB}"/>
              </a:ext>
            </a:extLst>
          </p:cNvPr>
          <p:cNvSpPr txBox="1"/>
          <p:nvPr/>
        </p:nvSpPr>
        <p:spPr>
          <a:xfrm flipH="1">
            <a:off x="514349" y="171450"/>
            <a:ext cx="10382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>
                    <a:lumMod val="10000"/>
                  </a:schemeClr>
                </a:solidFill>
                <a:highlight>
                  <a:srgbClr val="AAC4E9"/>
                </a:highlight>
              </a:rPr>
              <a:t>Our data is displayed in  various pictorial forms in order to enhance the understanding and readability to the user.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337204-8D01-0591-F41A-660046E9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409700"/>
            <a:ext cx="5867400" cy="508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46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6095-7EFE-78E5-B05D-8295EFE3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BB1C32-F6F1-9354-678C-A1B41B57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9B0841-DCEF-1E48-4190-EC380E92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E7DA2-94BC-95C7-A769-830D0BCD0758}"/>
              </a:ext>
            </a:extLst>
          </p:cNvPr>
          <p:cNvSpPr txBox="1"/>
          <p:nvPr/>
        </p:nvSpPr>
        <p:spPr>
          <a:xfrm>
            <a:off x="578734" y="381000"/>
            <a:ext cx="10763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>
                <a:highlight>
                  <a:srgbClr val="808080"/>
                </a:highlight>
                <a:latin typeface="Artifakt Element" panose="020B0503050000020004" pitchFamily="34" charset="0"/>
                <a:ea typeface="Artifakt Element" panose="020B0503050000020004" pitchFamily="34" charset="0"/>
              </a:rPr>
              <a:t>Moreover,we</a:t>
            </a:r>
            <a:r>
              <a:rPr lang="en-IN" sz="2800" b="1" dirty="0">
                <a:highlight>
                  <a:srgbClr val="808080"/>
                </a:highlight>
                <a:latin typeface="Artifakt Element" panose="020B0503050000020004" pitchFamily="34" charset="0"/>
                <a:ea typeface="Artifakt Element" panose="020B0503050000020004" pitchFamily="34" charset="0"/>
              </a:rPr>
              <a:t> can also calculate Profit/Loss and EMI(Equated Monthly </a:t>
            </a:r>
            <a:r>
              <a:rPr lang="en-IN" sz="2800" b="1" dirty="0" err="1">
                <a:highlight>
                  <a:srgbClr val="808080"/>
                </a:highlight>
                <a:latin typeface="Artifakt Element" panose="020B0503050000020004" pitchFamily="34" charset="0"/>
                <a:ea typeface="Artifakt Element" panose="020B0503050000020004" pitchFamily="34" charset="0"/>
              </a:rPr>
              <a:t>Installment</a:t>
            </a:r>
            <a:r>
              <a:rPr lang="en-IN" sz="2800" b="1" dirty="0">
                <a:highlight>
                  <a:srgbClr val="808080"/>
                </a:highlight>
                <a:latin typeface="Artifakt Element" panose="020B0503050000020004" pitchFamily="34" charset="0"/>
                <a:ea typeface="Artifakt Element" panose="020B0503050000020004" pitchFamily="34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8B6FF1-BCCA-743A-8C99-E2FE259A6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3" b="6892"/>
          <a:stretch/>
        </p:blipFill>
        <p:spPr>
          <a:xfrm>
            <a:off x="220884" y="1686300"/>
            <a:ext cx="5612757" cy="4201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80DBB-B666-55C6-0E56-2657BC37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61" y="1686300"/>
            <a:ext cx="5612755" cy="42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2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4F19541-F9CC-FF41-D5A3-DE3A353E01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6491" y="1577830"/>
            <a:ext cx="8346331" cy="48511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7EA7870-8F0F-90BC-6BCC-8C67D66D68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824405" y="1731532"/>
            <a:ext cx="3088195" cy="41272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6EAA13-331D-297F-4D94-1BD989FF9F9A}"/>
              </a:ext>
            </a:extLst>
          </p:cNvPr>
          <p:cNvSpPr txBox="1"/>
          <p:nvPr/>
        </p:nvSpPr>
        <p:spPr>
          <a:xfrm>
            <a:off x="579529" y="429035"/>
            <a:ext cx="10255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SOME VISUALS OF FRONTEND DEVELOPMENT</a:t>
            </a:r>
            <a:endParaRPr lang="en-IN" sz="3200" b="1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16" y="410550"/>
            <a:ext cx="11114859" cy="76809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5CDCE"/>
                </a:highlight>
              </a:rPr>
              <a:t>Some visuals of backend development    </a:t>
            </a:r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A5C0DE-A969-A709-7BA1-C4D3DB8E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86" y="1582993"/>
            <a:ext cx="9969911" cy="44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575" y="636082"/>
            <a:ext cx="9448800" cy="685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DF8C8C"/>
                </a:highlight>
                <a:latin typeface="Agency FB" panose="020B0503020202020204" pitchFamily="34" charset="0"/>
              </a:rPr>
              <a:t>Our team has use different languages like HTML,CSS and Django for this project</a:t>
            </a:r>
            <a:r>
              <a:rPr lang="en-US" sz="2800" b="1" dirty="0">
                <a:solidFill>
                  <a:schemeClr val="bg1"/>
                </a:solidFill>
                <a:highlight>
                  <a:srgbClr val="DF8C8C"/>
                </a:highlight>
              </a:rPr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6C730-DB35-AC8E-25C2-30B6EEA87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079CD-121A-0B5F-FEB0-145720B0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1" y="1803405"/>
            <a:ext cx="10437778" cy="47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61" y="2782486"/>
            <a:ext cx="8610600" cy="1293028"/>
          </a:xfrm>
        </p:spPr>
        <p:txBody>
          <a:bodyPr>
            <a:noAutofit/>
          </a:bodyPr>
          <a:lstStyle/>
          <a:p>
            <a:r>
              <a:rPr lang="en-US" sz="8800" b="1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THANK YOU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5" y="1306729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   </a:t>
            </a:r>
            <a:r>
              <a:rPr lang="en-US" sz="4400" b="1" i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06" y="2230101"/>
            <a:ext cx="5693664" cy="3122168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This project mainly FOCUSES ON HELPIING INDIVIDUALS TO KEEP A TRACK ON THEIR EXPENSES SMARTLY AND HELPS THEM TO SAVE MONEY EFFICIENTLY.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470FA-CDD4-D4A2-1EA2-180C2779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82" y="2074825"/>
            <a:ext cx="4365812" cy="25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70" y="746125"/>
            <a:ext cx="5049328" cy="1293028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85436"/>
            <a:ext cx="6258464" cy="4024125"/>
          </a:xfrm>
        </p:spPr>
        <p:txBody>
          <a:bodyPr/>
          <a:lstStyle/>
          <a:p>
            <a:pPr marL="0" indent="0">
              <a:buNone/>
            </a:pPr>
            <a:r>
              <a:rPr lang="en-US" sz="2600" b="1" i="0" dirty="0">
                <a:effectLst/>
                <a:latin typeface="Bell MT" panose="02020503060305020303" pitchFamily="18" charset="0"/>
              </a:rPr>
              <a:t>MONEY-TRACK+ is an easy and efficient budget app for managing your </a:t>
            </a:r>
            <a:r>
              <a:rPr lang="en-US" sz="2600" b="1" i="0" dirty="0" err="1">
                <a:effectLst/>
                <a:latin typeface="Bell MT" panose="02020503060305020303" pitchFamily="18" charset="0"/>
              </a:rPr>
              <a:t>money.It</a:t>
            </a:r>
            <a:r>
              <a:rPr lang="en-US" sz="2600" b="1" i="0" dirty="0">
                <a:effectLst/>
                <a:latin typeface="Bell MT" panose="02020503060305020303" pitchFamily="18" charset="0"/>
              </a:rPr>
              <a:t> is an expense tracker app which helps to plan your budget effectively and efficiently. It records your daily expenses </a:t>
            </a:r>
            <a:r>
              <a:rPr lang="en-US" sz="2600" b="1" dirty="0">
                <a:latin typeface="Bell MT" panose="02020503060305020303" pitchFamily="18" charset="0"/>
              </a:rPr>
              <a:t>,</a:t>
            </a:r>
            <a:r>
              <a:rPr lang="en-US" sz="2600" b="1" i="0" dirty="0">
                <a:effectLst/>
                <a:latin typeface="Bell MT" panose="02020503060305020303" pitchFamily="18" charset="0"/>
              </a:rPr>
              <a:t>determine your savings </a:t>
            </a:r>
            <a:r>
              <a:rPr lang="en-US" sz="2600" b="1" dirty="0">
                <a:latin typeface="Bell MT" panose="02020503060305020303" pitchFamily="18" charset="0"/>
              </a:rPr>
              <a:t>and represents your data in a pictorial form.</a:t>
            </a:r>
            <a:endParaRPr lang="en-US" sz="2600" b="0" i="0" dirty="0">
              <a:effectLst/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C6344-2A10-9BBE-B325-DD1EFF36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604682"/>
            <a:ext cx="3886200" cy="3460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FCAF1-B018-EFBD-E9EC-018CA83B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989" y="2552212"/>
            <a:ext cx="3248510" cy="2315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561975"/>
            <a:ext cx="4324350" cy="1096965"/>
          </a:xfrm>
        </p:spPr>
        <p:txBody>
          <a:bodyPr/>
          <a:lstStyle/>
          <a:p>
            <a:r>
              <a:rPr lang="en-US" sz="4400" b="1" u="sng" dirty="0">
                <a:solidFill>
                  <a:schemeClr val="accent6">
                    <a:lumMod val="50000"/>
                  </a:schemeClr>
                </a:solidFill>
                <a:latin typeface="Caladea" panose="02040503050406030204" pitchFamily="18" charset="0"/>
                <a:cs typeface="Arial Black" panose="020B0604020202020204" pitchFamily="34" charset="0"/>
              </a:rPr>
              <a:t>FEATURES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12E620-6264-856F-CDF6-34D6C4CEBA4A}"/>
              </a:ext>
            </a:extLst>
          </p:cNvPr>
          <p:cNvGraphicFramePr/>
          <p:nvPr/>
        </p:nvGraphicFramePr>
        <p:xfrm>
          <a:off x="190501" y="2026024"/>
          <a:ext cx="8401050" cy="400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62424-C1E3-4D35-0E12-A06F7EA0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5" y="3085044"/>
            <a:ext cx="11049998" cy="2855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BAA98E-F153-50FC-5C20-22CDA25A2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3363" y="391478"/>
            <a:ext cx="10680192" cy="5629409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solidFill>
                  <a:schemeClr val="bg1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Here ,we are taking an example to show how the Money-track+ is going to work.</a:t>
            </a:r>
            <a:endParaRPr lang="en-IN" sz="2400" dirty="0">
              <a:solidFill>
                <a:schemeClr val="bg1"/>
              </a:solidFill>
              <a:highlight>
                <a:srgbClr val="FFFF00"/>
              </a:highlight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sz="2400" dirty="0">
                <a:solidFill>
                  <a:schemeClr val="accent4">
                    <a:lumMod val="50000"/>
                  </a:schemeClr>
                </a:solidFill>
              </a:rPr>
              <a:t>For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</a:rPr>
              <a:t>instance,this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</a:rPr>
              <a:t> will be our homepage for Money-Track+.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189231DB-6688-09D9-EC97-5F4638D72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46526">
            <a:off x="330667" y="3686910"/>
            <a:ext cx="665392" cy="6653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E5E8C9-3784-CA0D-E09C-52DDF28EC1B6}"/>
              </a:ext>
            </a:extLst>
          </p:cNvPr>
          <p:cNvSpPr txBox="1"/>
          <p:nvPr/>
        </p:nvSpPr>
        <p:spPr>
          <a:xfrm>
            <a:off x="189502" y="3345561"/>
            <a:ext cx="606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8080"/>
                </a:highlight>
              </a:rPr>
              <a:t>This is our homepage</a:t>
            </a:r>
          </a:p>
        </p:txBody>
      </p:sp>
      <p:pic>
        <p:nvPicPr>
          <p:cNvPr id="23" name="Graphic 22" descr="Arrow Straight">
            <a:extLst>
              <a:ext uri="{FF2B5EF4-FFF2-40B4-BE49-F238E27FC236}">
                <a16:creationId xmlns:a16="http://schemas.microsoft.com/office/drawing/2014/main" id="{0B4E84A5-7DE6-D38F-8F7A-F1F1959F3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056992" y="4324329"/>
            <a:ext cx="694426" cy="11945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8ADFEC-22EC-7825-C6D7-C77C30E4108B}"/>
              </a:ext>
            </a:extLst>
          </p:cNvPr>
          <p:cNvSpPr txBox="1"/>
          <p:nvPr/>
        </p:nvSpPr>
        <p:spPr>
          <a:xfrm>
            <a:off x="571079" y="5244530"/>
            <a:ext cx="236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8080"/>
                </a:highlight>
              </a:rPr>
              <a:t>This is used for login</a:t>
            </a:r>
          </a:p>
        </p:txBody>
      </p:sp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B319FAE-62AA-4F70-4609-36029072B2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2173" y="4008883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B83F96-7F99-692C-6A2A-A07D05D53ED5}"/>
              </a:ext>
            </a:extLst>
          </p:cNvPr>
          <p:cNvSpPr txBox="1"/>
          <p:nvPr/>
        </p:nvSpPr>
        <p:spPr>
          <a:xfrm>
            <a:off x="3485631" y="4151355"/>
            <a:ext cx="300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8080"/>
                </a:highlight>
              </a:rPr>
              <a:t>This will be used for signing up</a:t>
            </a:r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7540882" y="8133296"/>
            <a:ext cx="7013448" cy="44786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18217" y="8127459"/>
            <a:ext cx="768096" cy="18745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9432" y="381000"/>
            <a:ext cx="4942774" cy="3992766"/>
          </a:xfrm>
        </p:spPr>
        <p:txBody>
          <a:bodyPr/>
          <a:lstStyle/>
          <a:p>
            <a:r>
              <a:rPr lang="en-US" b="1" i="1" u="sng" dirty="0">
                <a:solidFill>
                  <a:schemeClr val="bg1"/>
                </a:solidFill>
                <a:highlight>
                  <a:srgbClr val="FDFBF6"/>
                </a:highlight>
              </a:rPr>
              <a:t>SIGN UP has following tabs:-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0616" y="7130374"/>
            <a:ext cx="768096" cy="632298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C6E88-1866-F613-8FC4-28B1C9A61F68}"/>
              </a:ext>
            </a:extLst>
          </p:cNvPr>
          <p:cNvSpPr txBox="1"/>
          <p:nvPr/>
        </p:nvSpPr>
        <p:spPr>
          <a:xfrm>
            <a:off x="6941574" y="2642366"/>
            <a:ext cx="4693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In sign </a:t>
            </a:r>
            <a:r>
              <a:rPr lang="en-IN" sz="2400" dirty="0" err="1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up,we</a:t>
            </a:r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 need to insert various credentials  such as first </a:t>
            </a:r>
            <a:r>
              <a:rPr lang="en-IN" sz="2400" dirty="0" err="1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name,e-mail,phone</a:t>
            </a:r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 </a:t>
            </a:r>
            <a:r>
              <a:rPr lang="en-IN" sz="2400" dirty="0" err="1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number,username</a:t>
            </a:r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 and our password.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023B2-0670-032A-5257-96A7EF21991B}"/>
              </a:ext>
            </a:extLst>
          </p:cNvPr>
          <p:cNvSpPr txBox="1"/>
          <p:nvPr/>
        </p:nvSpPr>
        <p:spPr>
          <a:xfrm>
            <a:off x="6941574" y="1872844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At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</a:rPr>
              <a:t>first,we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need to sign up in order </a:t>
            </a:r>
          </a:p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to create an account.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CCAF2-D266-EECC-D88A-FC34B9EB6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96" t="-22334" r="1496" b="-20095"/>
          <a:stretch/>
        </p:blipFill>
        <p:spPr>
          <a:xfrm>
            <a:off x="685800" y="-55447"/>
            <a:ext cx="4942773" cy="73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DAB6DC-707F-6E21-F29E-68987E9E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32BBB-065E-CFD8-3612-7CDEE088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4CAE-637B-1E48-41C9-7F1AE69CBD3F}"/>
              </a:ext>
            </a:extLst>
          </p:cNvPr>
          <p:cNvSpPr txBox="1"/>
          <p:nvPr/>
        </p:nvSpPr>
        <p:spPr>
          <a:xfrm>
            <a:off x="685800" y="561603"/>
            <a:ext cx="9075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Consequently, the page will direct us to the login page where we need to re-enter our credentials in order to use the main site.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9F702-954C-F931-283A-D2665B2A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2127201"/>
            <a:ext cx="9382125" cy="4501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27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3694" y="7098889"/>
            <a:ext cx="10671048" cy="14846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8" name="Slide Number Placeholder 217">
            <a:extLst>
              <a:ext uri="{FF2B5EF4-FFF2-40B4-BE49-F238E27FC236}">
                <a16:creationId xmlns:a16="http://schemas.microsoft.com/office/drawing/2014/main" id="{C29F391A-4647-2731-26B5-3B262D87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4A396B-C130-9D2C-9310-9F58D44B342B}"/>
              </a:ext>
            </a:extLst>
          </p:cNvPr>
          <p:cNvSpPr txBox="1"/>
          <p:nvPr/>
        </p:nvSpPr>
        <p:spPr>
          <a:xfrm>
            <a:off x="190500" y="430052"/>
            <a:ext cx="11315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/>
              <a:t>Now,If</a:t>
            </a:r>
            <a:r>
              <a:rPr lang="en-IN" sz="3200" dirty="0"/>
              <a:t> the credentials are incorrect then the following will be displayed: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26F20-5F1B-5FD8-1A38-46C6C0E8A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44"/>
          <a:stretch/>
        </p:blipFill>
        <p:spPr>
          <a:xfrm>
            <a:off x="1990725" y="1716290"/>
            <a:ext cx="7991475" cy="49206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522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61C59-6E9F-B00B-D7FD-0905BA0ACA45}"/>
              </a:ext>
            </a:extLst>
          </p:cNvPr>
          <p:cNvSpPr txBox="1"/>
          <p:nvPr/>
        </p:nvSpPr>
        <p:spPr>
          <a:xfrm>
            <a:off x="685800" y="381000"/>
            <a:ext cx="1028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</a:rPr>
              <a:t>If our credentials are correct then  the main site will be loaded.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36872-D902-9E5F-505F-07643FE3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162050"/>
            <a:ext cx="8472488" cy="5314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2D5FC4-EAB5-B08E-C006-DAC212765B04}"/>
              </a:ext>
            </a:extLst>
          </p:cNvPr>
          <p:cNvSpPr txBox="1"/>
          <p:nvPr/>
        </p:nvSpPr>
        <p:spPr>
          <a:xfrm>
            <a:off x="9515475" y="2900918"/>
            <a:ext cx="2247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  <a:highlight>
                  <a:srgbClr val="E6F0FE"/>
                </a:highlight>
              </a:rPr>
              <a:t>Our data will be recorded in this form and will also represent in pictorial form.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VISUAL  PASS</Template>
  <TotalTime>0</TotalTime>
  <Words>426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Agency FB</vt:lpstr>
      <vt:lpstr>Algerian</vt:lpstr>
      <vt:lpstr>Arial</vt:lpstr>
      <vt:lpstr>Arial Black</vt:lpstr>
      <vt:lpstr>Arial Rounded MT Bold</vt:lpstr>
      <vt:lpstr>Artifakt Element</vt:lpstr>
      <vt:lpstr>Bell MT</vt:lpstr>
      <vt:lpstr>Caladea</vt:lpstr>
      <vt:lpstr>Castellar</vt:lpstr>
      <vt:lpstr>Century Gothic</vt:lpstr>
      <vt:lpstr>Vapor Trail</vt:lpstr>
      <vt:lpstr>MONEY-TRACK+</vt:lpstr>
      <vt:lpstr>   AGENDA</vt:lpstr>
      <vt:lpstr>INTRODUCTION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Some visuals of backend development    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2023-02-28T17:06:40Z</dcterms:created>
  <dcterms:modified xsi:type="dcterms:W3CDTF">2023-03-01T06:45:44Z</dcterms:modified>
</cp:coreProperties>
</file>